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395" r:id="rId11"/>
    <p:sldId id="428" r:id="rId12"/>
    <p:sldId id="423" r:id="rId13"/>
    <p:sldId id="414" r:id="rId14"/>
    <p:sldId id="424" r:id="rId15"/>
    <p:sldId id="425" r:id="rId16"/>
    <p:sldId id="426" r:id="rId17"/>
    <p:sldId id="427" r:id="rId18"/>
    <p:sldId id="430" r:id="rId19"/>
    <p:sldId id="432" r:id="rId20"/>
    <p:sldId id="422" r:id="rId21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8CADD4"/>
    <a:srgbClr val="D2E3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98519" autoAdjust="0"/>
  </p:normalViewPr>
  <p:slideViewPr>
    <p:cSldViewPr>
      <p:cViewPr>
        <p:scale>
          <a:sx n="84" d="100"/>
          <a:sy n="84" d="100"/>
        </p:scale>
        <p:origin x="-7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464282589676291"/>
                  <c:y val="-4.0469196317347751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565 K€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385028433945756"/>
                  <c:y val="-0.1217549379175285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259 K€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81 K€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24387576552929E-2"/>
                  <c:y val="-1.155145341931596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60 K€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/>
                      <a:t>35 K€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369313210848643E-2"/>
                  <c:y val="-3.5870516185476813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/>
                      <a:t>27K€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4715004374453195E-2"/>
                  <c:y val="1.0730446773623496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51 K€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Feuil1!$A$3:$A$9</c:f>
              <c:strCache>
                <c:ptCount val="7"/>
                <c:pt idx="0">
                  <c:v>Ville + Agglo</c:v>
                </c:pt>
                <c:pt idx="1">
                  <c:v>Collectivités + intercommunalités</c:v>
                </c:pt>
                <c:pt idx="2">
                  <c:v>État</c:v>
                </c:pt>
                <c:pt idx="3">
                  <c:v>Département</c:v>
                </c:pt>
                <c:pt idx="4">
                  <c:v>Contrats</c:v>
                </c:pt>
                <c:pt idx="5">
                  <c:v>Cotisations</c:v>
                </c:pt>
                <c:pt idx="6">
                  <c:v>Report</c:v>
                </c:pt>
              </c:strCache>
            </c:strRef>
          </c:cat>
          <c:val>
            <c:numRef>
              <c:f>Feuil1!$B$3:$B$9</c:f>
              <c:numCache>
                <c:formatCode>General</c:formatCode>
                <c:ptCount val="7"/>
                <c:pt idx="0">
                  <c:v>565</c:v>
                </c:pt>
                <c:pt idx="1">
                  <c:v>259</c:v>
                </c:pt>
                <c:pt idx="2">
                  <c:v>81</c:v>
                </c:pt>
                <c:pt idx="3">
                  <c:v>60</c:v>
                </c:pt>
                <c:pt idx="4">
                  <c:v>35</c:v>
                </c:pt>
                <c:pt idx="5">
                  <c:v>27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legend>
      <c:legendPos val="r"/>
      <c:layout>
        <c:manualLayout>
          <c:xMode val="edge"/>
          <c:yMode val="edge"/>
          <c:x val="0.61377407293410646"/>
          <c:y val="1.1758877822391394E-3"/>
          <c:w val="0.38622592706589354"/>
          <c:h val="0.8468020139866622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2CEF8-5D37-4811-9FB1-FF6209408DDE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DF7C-3550-4E24-8A26-67022CF5F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9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80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9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69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3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7A7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95536" y="-44554"/>
            <a:ext cx="864096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</a:t>
            </a:r>
            <a:r>
              <a:rPr lang="fr-FR" sz="2000" b="0" i="0" baseline="0" dirty="0" smtClean="0">
                <a:solidFill>
                  <a:schemeClr val="bg1"/>
                </a:solidFill>
                <a:latin typeface="Vrinda"/>
                <a:cs typeface="Vrinda"/>
              </a:rPr>
              <a:t>। </a:t>
            </a:r>
            <a:r>
              <a:rPr lang="fr-FR" sz="1100" b="1" i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l’objectif démographique au projet d’urbanisation</a:t>
            </a:r>
            <a:endParaRPr lang="fr-F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3360440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27 mars 2018</a:t>
            </a:r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676456" y="6396810"/>
            <a:ext cx="46754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3C01B-5D02-45E5-9A70-AE7E4EC67B2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467544" y="6381328"/>
            <a:ext cx="242312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007A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Agence</a:t>
            </a:r>
            <a:r>
              <a:rPr lang="fr-FR" baseline="0" dirty="0" smtClean="0"/>
              <a:t> d’Urbanisme du Territoire de Belfort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8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9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8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1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AB29-88A3-482B-BA22-BCDD4BDE7A33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D7E82-9F77-40C1-901B-14377DDAC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2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543847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835702" y="1606881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</a:rPr>
              <a:t>ÉCHANGER SUR LES ENJEUX</a:t>
            </a:r>
            <a:endParaRPr lang="fr-FR" sz="3200" b="1" spc="3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/>
          <p:cNvSpPr/>
          <p:nvPr/>
        </p:nvSpPr>
        <p:spPr>
          <a:xfrm>
            <a:off x="1597004" y="3176974"/>
            <a:ext cx="1606844" cy="504056"/>
          </a:xfrm>
          <a:prstGeom prst="rtTriangle">
            <a:avLst/>
          </a:prstGeom>
          <a:solidFill>
            <a:srgbClr val="D2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/>
          <p:cNvSpPr/>
          <p:nvPr/>
        </p:nvSpPr>
        <p:spPr>
          <a:xfrm flipH="1">
            <a:off x="6084168" y="3157516"/>
            <a:ext cx="1345484" cy="446276"/>
          </a:xfrm>
          <a:prstGeom prst="rtTriangle">
            <a:avLst/>
          </a:prstGeom>
          <a:solidFill>
            <a:srgbClr val="D2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242470" y="1868491"/>
            <a:ext cx="4695126" cy="3462405"/>
          </a:xfrm>
          <a:prstGeom prst="ellipse">
            <a:avLst/>
          </a:prstGeom>
          <a:solidFill>
            <a:srgbClr val="D2E3EE"/>
          </a:solidFill>
          <a:ln>
            <a:noFill/>
          </a:ln>
          <a:effectLst>
            <a:glow rad="444500">
              <a:schemeClr val="accent5">
                <a:lumMod val="20000"/>
                <a:lumOff val="80000"/>
                <a:alpha val="7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4278" y="1422215"/>
            <a:ext cx="3456384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tx2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 structure sociale 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9237" y="3157516"/>
            <a:ext cx="2201189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tx2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Le climat</a:t>
            </a:r>
          </a:p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5799" y="4797152"/>
            <a:ext cx="3456384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 gouvernance, les règles évoluent…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81168" y="4797152"/>
            <a:ext cx="3408570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L’environnement régional 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56909" y="3068960"/>
            <a:ext cx="2233803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 mobilité 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92080" y="1422215"/>
            <a:ext cx="3408570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Le travail, l’économie évoluent…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1800" y="2610778"/>
            <a:ext cx="3647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 smtClean="0">
                <a:solidFill>
                  <a:srgbClr val="336699"/>
                </a:solidFill>
              </a:rPr>
              <a:t>Le Territoire </a:t>
            </a:r>
          </a:p>
          <a:p>
            <a:pPr algn="ctr"/>
            <a:r>
              <a:rPr lang="fr-FR" sz="3800" b="1" dirty="0" smtClean="0">
                <a:solidFill>
                  <a:srgbClr val="336699"/>
                </a:solidFill>
              </a:rPr>
              <a:t>entre adaptation </a:t>
            </a:r>
          </a:p>
          <a:p>
            <a:pPr algn="ctr"/>
            <a:r>
              <a:rPr lang="fr-FR" sz="3800" b="1" dirty="0" smtClean="0">
                <a:solidFill>
                  <a:srgbClr val="336699"/>
                </a:solidFill>
              </a:rPr>
              <a:t>et anticipation</a:t>
            </a:r>
            <a:endParaRPr lang="fr-FR" sz="3800" b="1" dirty="0">
              <a:solidFill>
                <a:srgbClr val="33669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35702" y="188640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rgbClr val="D2E3EE"/>
                </a:solidFill>
              </a:rPr>
              <a:t>ÉCHANGER SUR LES ENJEUX</a:t>
            </a:r>
            <a:endParaRPr lang="fr-FR" sz="3200" b="1" spc="300" dirty="0">
              <a:solidFill>
                <a:srgbClr val="D2E3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/>
        </p:nvSpPr>
        <p:spPr>
          <a:xfrm>
            <a:off x="3884577" y="1977887"/>
            <a:ext cx="1699969" cy="4189023"/>
          </a:xfrm>
          <a:custGeom>
            <a:avLst/>
            <a:gdLst>
              <a:gd name="connsiteX0" fmla="*/ 0 w 1699969"/>
              <a:gd name="connsiteY0" fmla="*/ 0 h 4189023"/>
              <a:gd name="connsiteX1" fmla="*/ 1699592 w 1699969"/>
              <a:gd name="connsiteY1" fmla="*/ 1093304 h 4189023"/>
              <a:gd name="connsiteX2" fmla="*/ 168966 w 1699969"/>
              <a:gd name="connsiteY2" fmla="*/ 2146852 h 4189023"/>
              <a:gd name="connsiteX3" fmla="*/ 1689653 w 1699969"/>
              <a:gd name="connsiteY3" fmla="*/ 3230217 h 4189023"/>
              <a:gd name="connsiteX4" fmla="*/ 188844 w 1699969"/>
              <a:gd name="connsiteY4" fmla="*/ 4104861 h 4189023"/>
              <a:gd name="connsiteX5" fmla="*/ 208722 w 1699969"/>
              <a:gd name="connsiteY5" fmla="*/ 4104861 h 41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969" h="4189023">
                <a:moveTo>
                  <a:pt x="0" y="0"/>
                </a:moveTo>
                <a:cubicBezTo>
                  <a:pt x="835715" y="367747"/>
                  <a:pt x="1671431" y="735495"/>
                  <a:pt x="1699592" y="1093304"/>
                </a:cubicBezTo>
                <a:cubicBezTo>
                  <a:pt x="1727753" y="1451113"/>
                  <a:pt x="170622" y="1790700"/>
                  <a:pt x="168966" y="2146852"/>
                </a:cubicBezTo>
                <a:cubicBezTo>
                  <a:pt x="167310" y="2503004"/>
                  <a:pt x="1686340" y="2903882"/>
                  <a:pt x="1689653" y="3230217"/>
                </a:cubicBezTo>
                <a:cubicBezTo>
                  <a:pt x="1692966" y="3556552"/>
                  <a:pt x="435666" y="3959087"/>
                  <a:pt x="188844" y="4104861"/>
                </a:cubicBezTo>
                <a:cubicBezTo>
                  <a:pt x="-57978" y="4250635"/>
                  <a:pt x="75372" y="4177748"/>
                  <a:pt x="208722" y="4104861"/>
                </a:cubicBezTo>
              </a:path>
            </a:pathLst>
          </a:custGeom>
          <a:noFill/>
          <a:ln w="47625">
            <a:solidFill>
              <a:srgbClr val="8CADD4">
                <a:alpha val="6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35703" y="476672"/>
            <a:ext cx="730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L’HABITANT, UNE RELATION AU TERRITOIRE QUI </a:t>
            </a:r>
            <a:r>
              <a:rPr lang="fr-FR" sz="2000" b="1" dirty="0" smtClean="0">
                <a:latin typeface="+mj-lt"/>
              </a:rPr>
              <a:t>ÉVOLUE</a:t>
            </a:r>
            <a:endParaRPr lang="fr-FR" sz="20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1612925"/>
            <a:ext cx="3030908" cy="107721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rgbClr val="D2E3EE"/>
                </a:solidFill>
                <a:latin typeface="+mj-lt"/>
              </a:rPr>
              <a:t>Qui ?</a:t>
            </a:r>
            <a:endParaRPr lang="fr-FR" sz="2400" b="1" dirty="0">
              <a:solidFill>
                <a:srgbClr val="D2E3EE"/>
              </a:solidFill>
              <a:latin typeface="+mj-lt"/>
            </a:endParaRPr>
          </a:p>
          <a:p>
            <a:r>
              <a:rPr lang="fr-FR" b="1" dirty="0">
                <a:solidFill>
                  <a:srgbClr val="FFFFFF"/>
                </a:solidFill>
                <a:latin typeface="+mj-lt"/>
              </a:rPr>
              <a:t>Les changements démographiques et </a:t>
            </a:r>
            <a:r>
              <a:rPr lang="fr-FR" b="1" dirty="0" smtClean="0">
                <a:solidFill>
                  <a:srgbClr val="FFFFFF"/>
                </a:solidFill>
                <a:latin typeface="+mj-lt"/>
              </a:rPr>
              <a:t>sociaux</a:t>
            </a:r>
            <a:endParaRPr lang="fr-FR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37799" y="2658105"/>
            <a:ext cx="2945553" cy="938719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rgbClr val="D2E3EE"/>
                </a:solidFill>
                <a:latin typeface="+mj-lt"/>
              </a:rPr>
              <a:t>Où ?</a:t>
            </a:r>
            <a:endParaRPr lang="fr-FR" sz="2400" b="1" dirty="0">
              <a:solidFill>
                <a:srgbClr val="D2E3EE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FFFF"/>
                </a:solidFill>
                <a:latin typeface="+mj-lt"/>
              </a:rPr>
              <a:t>Les </a:t>
            </a:r>
            <a:r>
              <a:rPr lang="fr-FR" b="1" dirty="0" smtClean="0">
                <a:solidFill>
                  <a:srgbClr val="FFFFFF"/>
                </a:solidFill>
                <a:latin typeface="+mj-lt"/>
              </a:rPr>
              <a:t>logiques de localisation</a:t>
            </a:r>
            <a:endParaRPr lang="fr-FR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2593" y="3701157"/>
            <a:ext cx="2448272" cy="938719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rgbClr val="D2E3EE"/>
                </a:solidFill>
                <a:latin typeface="+mj-lt"/>
              </a:rPr>
              <a:t>Quoi ?</a:t>
            </a:r>
            <a:endParaRPr lang="fr-FR" sz="2400" b="1" dirty="0">
              <a:solidFill>
                <a:srgbClr val="D2E3EE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FFFF"/>
                </a:solidFill>
                <a:latin typeface="+mj-lt"/>
              </a:rPr>
              <a:t>Le logement de demain</a:t>
            </a:r>
            <a:endParaRPr lang="fr-FR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39665" y="4781277"/>
            <a:ext cx="2943688" cy="938719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rgbClr val="D2E3EE"/>
                </a:solidFill>
                <a:latin typeface="+mj-lt"/>
              </a:rPr>
              <a:t>À quelles conditions ?</a:t>
            </a:r>
            <a:endParaRPr lang="fr-FR" sz="2400" b="1" dirty="0">
              <a:solidFill>
                <a:srgbClr val="D2E3EE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FFFF"/>
                </a:solidFill>
                <a:latin typeface="+mj-lt"/>
              </a:rPr>
              <a:t>Les attentes qualitatives</a:t>
            </a:r>
            <a:endParaRPr lang="fr-FR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9672" y="5571237"/>
            <a:ext cx="2494113" cy="923330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rgbClr val="D2E3EE"/>
                </a:solidFill>
                <a:latin typeface="+mj-lt"/>
              </a:rPr>
              <a:t>Comment ?</a:t>
            </a:r>
          </a:p>
          <a:p>
            <a:r>
              <a:rPr lang="fr-FR" b="1" dirty="0" smtClean="0">
                <a:solidFill>
                  <a:srgbClr val="FFFFFF"/>
                </a:solidFill>
                <a:latin typeface="+mj-lt"/>
              </a:rPr>
              <a:t>La logique d’ensemble</a:t>
            </a:r>
          </a:p>
          <a:p>
            <a:endParaRPr lang="fr-FR" sz="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835703" y="971006"/>
            <a:ext cx="730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j-lt"/>
              </a:rPr>
              <a:t>OBSERVATION	</a:t>
            </a:r>
            <a:r>
              <a:rPr lang="fr-FR" sz="1600" b="1" dirty="0" smtClean="0">
                <a:solidFill>
                  <a:schemeClr val="accent1"/>
                </a:solidFill>
                <a:latin typeface="+mj-lt"/>
              </a:rPr>
              <a:t>PROSPECTIVE</a:t>
            </a:r>
            <a:r>
              <a:rPr lang="fr-FR" sz="1600" dirty="0" smtClean="0">
                <a:latin typeface="+mj-lt"/>
              </a:rPr>
              <a:t>	PLANIFICATION	PROJET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9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Secrétariat\Administratif AUTB\AG-CA AUTB\2020\AG 1 OCTOBRE 2020\illustrations reflexion\beguinage-bellevue-habitat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37" y="3973453"/>
            <a:ext cx="2827089" cy="19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932040" y="4018746"/>
            <a:ext cx="39604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Les enjeux pour demain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>
                <a:solidFill>
                  <a:schemeClr val="tx2"/>
                </a:solidFill>
              </a:rPr>
              <a:t>L</a:t>
            </a:r>
            <a:r>
              <a:rPr lang="fr-FR" sz="2000" b="1" dirty="0" smtClean="0">
                <a:solidFill>
                  <a:schemeClr val="tx2"/>
                </a:solidFill>
              </a:rPr>
              <a:t>a </a:t>
            </a:r>
            <a:r>
              <a:rPr lang="fr-FR" sz="2000" b="1" dirty="0">
                <a:solidFill>
                  <a:schemeClr val="tx2"/>
                </a:solidFill>
              </a:rPr>
              <a:t>diversification </a:t>
            </a:r>
            <a:endParaRPr lang="fr-FR" sz="2000" b="1" dirty="0" smtClean="0">
              <a:solidFill>
                <a:schemeClr val="tx2"/>
              </a:solidFill>
            </a:endParaRPr>
          </a:p>
          <a:p>
            <a:r>
              <a:rPr lang="fr-FR" sz="2000" b="1" dirty="0" smtClean="0">
                <a:solidFill>
                  <a:schemeClr val="tx2"/>
                </a:solidFill>
              </a:rPr>
              <a:t>      des profils </a:t>
            </a:r>
            <a:r>
              <a:rPr lang="fr-FR" sz="2000" b="1" dirty="0">
                <a:solidFill>
                  <a:schemeClr val="tx2"/>
                </a:solidFill>
              </a:rPr>
              <a:t>sociaux </a:t>
            </a:r>
            <a:endParaRPr lang="fr-FR" sz="2000" b="1" dirty="0" smtClean="0">
              <a:solidFill>
                <a:schemeClr val="tx2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>
                <a:solidFill>
                  <a:schemeClr val="tx2"/>
                </a:solidFill>
              </a:rPr>
              <a:t>L</a:t>
            </a:r>
            <a:r>
              <a:rPr lang="fr-FR" sz="2000" b="1" dirty="0" smtClean="0">
                <a:solidFill>
                  <a:schemeClr val="tx2"/>
                </a:solidFill>
              </a:rPr>
              <a:t>es </a:t>
            </a:r>
            <a:r>
              <a:rPr lang="fr-FR" sz="2000" b="1" dirty="0">
                <a:solidFill>
                  <a:schemeClr val="tx2"/>
                </a:solidFill>
              </a:rPr>
              <a:t>besoins en </a:t>
            </a:r>
            <a:r>
              <a:rPr lang="fr-FR" sz="2000" b="1" dirty="0" smtClean="0">
                <a:solidFill>
                  <a:schemeClr val="tx2"/>
                </a:solidFill>
              </a:rPr>
              <a:t>services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1415" y="1196752"/>
            <a:ext cx="669674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  <a:latin typeface="+mj-lt"/>
              </a:rPr>
              <a:t>Qui ?</a:t>
            </a:r>
            <a:endParaRPr lang="fr-FR" sz="2800" b="1" u="sng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chemeClr val="tx2"/>
                </a:solidFill>
                <a:latin typeface="+mj-lt"/>
              </a:rPr>
              <a:t>Les changements démographiques et </a:t>
            </a:r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sociaux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Une stabilisation de la population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Sa structure évolue, tendance au vieillissement (+5 000 séniors en 10 ans)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Une dynamique opposée entre les villes et le périurbain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Un recul de l’activité économique : -3 000 emplois en 10 ans (2007-2017)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Des actifs ayant un emploi moins nombreux 39% des habitants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980728"/>
            <a:ext cx="1008113" cy="430887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1774340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Où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2567952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Quoi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3361564"/>
            <a:ext cx="1008113" cy="492443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À quelles conditions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7848" y="4221088"/>
            <a:ext cx="1008113" cy="292388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Comment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79712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L’HABITANT, UNE RELATION AU TERRITOIRE QUI </a:t>
            </a:r>
            <a:r>
              <a:rPr lang="fr-FR" sz="2000" b="1" dirty="0" smtClean="0">
                <a:latin typeface="+mj-lt"/>
              </a:rPr>
              <a:t>ÉVOLUE</a:t>
            </a: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L’HABITANT, UNE RELATION AU TERRITOIRE QUI </a:t>
            </a:r>
            <a:r>
              <a:rPr lang="fr-FR" sz="2000" b="1" dirty="0" smtClean="0">
                <a:latin typeface="+mj-lt"/>
              </a:rPr>
              <a:t>ÉVOLUE</a:t>
            </a:r>
            <a:endParaRPr lang="fr-FR" sz="20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1496" y="1196752"/>
            <a:ext cx="6890983" cy="2621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  <a:latin typeface="+mj-lt"/>
              </a:rPr>
              <a:t>Où ?</a:t>
            </a:r>
            <a:endParaRPr lang="fr-FR" sz="2800" b="1" u="sng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chemeClr val="tx2"/>
                </a:solidFill>
                <a:latin typeface="+mj-lt"/>
              </a:rPr>
              <a:t>Les </a:t>
            </a:r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logiques de localisation</a:t>
            </a:r>
            <a:endParaRPr lang="fr-FR" sz="2000" b="1" dirty="0">
              <a:solidFill>
                <a:schemeClr val="tx2"/>
              </a:solidFill>
              <a:latin typeface="+mj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Une production de logements concentrée en périurbain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Près de 3/4 des actifs quittent quotidiennement leur commune de résidence pour travailler</a:t>
            </a:r>
            <a:endParaRPr lang="fr-FR" sz="2000" baseline="30000" dirty="0" smtClean="0">
              <a:latin typeface="+mj-lt"/>
            </a:endParaRPr>
          </a:p>
          <a:p>
            <a:pPr marL="0" lvl="1"/>
            <a:endParaRPr lang="fr-FR" sz="2000" baseline="30000" dirty="0">
              <a:latin typeface="+mj-lt"/>
            </a:endParaRPr>
          </a:p>
          <a:p>
            <a:pPr marL="0" lvl="1"/>
            <a:endParaRPr lang="fr-FR" sz="2000" baseline="30000" dirty="0" smtClean="0">
              <a:latin typeface="+mj-lt"/>
            </a:endParaRPr>
          </a:p>
          <a:p>
            <a:pPr marL="0" lvl="1"/>
            <a:endParaRPr lang="fr-FR" sz="2000" baseline="30000" dirty="0">
              <a:latin typeface="+mj-lt"/>
            </a:endParaRPr>
          </a:p>
          <a:p>
            <a:pPr marL="0" lvl="1"/>
            <a:endParaRPr lang="fr-FR" sz="2000" baseline="300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89" y="3921843"/>
            <a:ext cx="2781335" cy="208600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7504" y="980728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1774340"/>
            <a:ext cx="1008113" cy="430887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Où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2567952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Quoi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2040" y="350100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Les enjeux pour demain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 choix de vivre en ville ou </a:t>
            </a:r>
          </a:p>
          <a:p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en périurbain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L’accès aux fonctions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      (travailler, se former, consommer, </a:t>
            </a:r>
          </a:p>
          <a:p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se divertir, se cultiver, se soigner)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3361564"/>
            <a:ext cx="1008113" cy="492443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À quelles conditions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7848" y="4221088"/>
            <a:ext cx="1008113" cy="292388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Comment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L’HABITANT, UNE RELATION AU TERRITOIRE QUI </a:t>
            </a:r>
            <a:r>
              <a:rPr lang="fr-FR" sz="2000" b="1" dirty="0" smtClean="0">
                <a:latin typeface="+mj-lt"/>
              </a:rPr>
              <a:t>ÉVOLUE</a:t>
            </a:r>
            <a:endParaRPr lang="fr-FR" sz="20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1497" y="1155328"/>
            <a:ext cx="6696744" cy="31906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2800" b="1" u="sng" dirty="0" smtClean="0">
                <a:solidFill>
                  <a:schemeClr val="accent1"/>
                </a:solidFill>
                <a:latin typeface="+mj-lt"/>
              </a:rPr>
              <a:t>Quoi ?</a:t>
            </a:r>
            <a:endParaRPr lang="fr-FR" sz="2800" b="1" u="sng" dirty="0">
              <a:solidFill>
                <a:schemeClr val="accent1"/>
              </a:solidFill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Le logement de demain</a:t>
            </a:r>
            <a:endParaRPr lang="fr-FR" sz="2000" b="1" dirty="0">
              <a:solidFill>
                <a:schemeClr val="tx2"/>
              </a:solidFill>
              <a:latin typeface="+mj-lt"/>
            </a:endParaRPr>
          </a:p>
          <a:p>
            <a:pPr marL="2857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410 logements produits par an (entre 2010 et 2019)</a:t>
            </a:r>
          </a:p>
          <a:p>
            <a:pPr marL="2857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Deux-tiers de logements produits sont des maisons, plus consommatrices de foncier</a:t>
            </a:r>
          </a:p>
          <a:p>
            <a:pPr marL="2857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Peu de projets novateurs avec encore des projets stéréotypés (lotissements en bande)</a:t>
            </a:r>
            <a:endParaRPr lang="fr-FR" sz="1600" baseline="30000" dirty="0" smtClean="0">
              <a:latin typeface="+mj-lt"/>
            </a:endParaRPr>
          </a:p>
          <a:p>
            <a:pPr marL="0" lvl="1" algn="just"/>
            <a:endParaRPr lang="fr-FR" sz="2000" baseline="30000" dirty="0">
              <a:latin typeface="+mj-lt"/>
            </a:endParaRPr>
          </a:p>
          <a:p>
            <a:pPr marL="0" lvl="1" algn="just"/>
            <a:endParaRPr lang="fr-FR" sz="2000" baseline="30000" dirty="0" smtClean="0">
              <a:latin typeface="+mj-lt"/>
            </a:endParaRPr>
          </a:p>
          <a:p>
            <a:pPr marL="0" lvl="1" algn="just"/>
            <a:endParaRPr lang="fr-FR" sz="2000" baseline="30000" dirty="0">
              <a:latin typeface="+mj-lt"/>
            </a:endParaRPr>
          </a:p>
          <a:p>
            <a:pPr marL="0" lvl="1" algn="just"/>
            <a:endParaRPr lang="fr-FR" sz="2000" baseline="30000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3" y="4221088"/>
            <a:ext cx="3133691" cy="188224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7504" y="980728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1774340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Où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2567952"/>
            <a:ext cx="1008113" cy="430887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Quoi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3861048"/>
            <a:ext cx="3744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Les enjeux pour demain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La diversification de l’offre de logements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 parc existant et sa qualité : énergie, urbanité, durabilité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3361564"/>
            <a:ext cx="1008113" cy="492443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À quelles conditions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7848" y="4221088"/>
            <a:ext cx="1008113" cy="292388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Comment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L’HABITANT, UNE RELATION AU TERRITOIRE QUI </a:t>
            </a:r>
            <a:r>
              <a:rPr lang="fr-FR" sz="2000" b="1" dirty="0" smtClean="0">
                <a:latin typeface="+mj-lt"/>
              </a:rPr>
              <a:t>ÉVOLUE</a:t>
            </a:r>
            <a:endParaRPr lang="fr-FR" sz="20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1497" y="1127740"/>
            <a:ext cx="6696744" cy="30213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À </a:t>
            </a:r>
            <a:r>
              <a:rPr lang="fr-FR" sz="2800" b="1" u="sng" dirty="0" smtClean="0">
                <a:solidFill>
                  <a:schemeClr val="accent1"/>
                </a:solidFill>
                <a:latin typeface="+mj-lt"/>
              </a:rPr>
              <a:t>quelles conditions ?</a:t>
            </a:r>
            <a:endParaRPr lang="fr-FR" sz="2800" b="1" u="sng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Les attentes qualitatives </a:t>
            </a:r>
            <a:endParaRPr lang="fr-FR" sz="1600" dirty="0" smtClean="0">
              <a:latin typeface="+mj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Tranquillité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Sociabilité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Absence de pollution, de nuisances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Connectivité numérique</a:t>
            </a:r>
          </a:p>
          <a:p>
            <a:pPr marL="0" lvl="1"/>
            <a:endParaRPr lang="fr-FR" sz="2000" baseline="30000" dirty="0">
              <a:latin typeface="+mj-lt"/>
            </a:endParaRPr>
          </a:p>
          <a:p>
            <a:pPr marL="0" lvl="1"/>
            <a:endParaRPr lang="fr-FR" sz="2000" baseline="30000" dirty="0" smtClean="0">
              <a:latin typeface="+mj-lt"/>
            </a:endParaRPr>
          </a:p>
          <a:p>
            <a:pPr marL="0" lvl="1"/>
            <a:endParaRPr lang="fr-FR" sz="2000" baseline="30000" dirty="0">
              <a:latin typeface="+mj-lt"/>
            </a:endParaRPr>
          </a:p>
          <a:p>
            <a:pPr marL="0" lvl="1"/>
            <a:endParaRPr lang="fr-FR" sz="2000" baseline="300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56675"/>
            <a:ext cx="2664297" cy="19982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5644186"/>
            <a:ext cx="2664296" cy="86342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7504" y="980728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1774340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Où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2567952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Quoi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32040" y="3429000"/>
            <a:ext cx="4104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Les enjeux pour demain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 cadre de vie et les équipements/services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L’habitant comme force de proposition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Les espaces publics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3361564"/>
            <a:ext cx="1008113" cy="492443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À quelles conditions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7848" y="4221088"/>
            <a:ext cx="1008113" cy="292388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Comment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4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L’HABITANT, UNE RELATION AU TERRITOIRE QUI </a:t>
            </a:r>
            <a:r>
              <a:rPr lang="fr-FR" sz="2000" b="1" dirty="0" smtClean="0">
                <a:latin typeface="+mj-lt"/>
              </a:rPr>
              <a:t>ÉVOLUE</a:t>
            </a:r>
            <a:endParaRPr lang="fr-FR" sz="20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1497" y="1083902"/>
            <a:ext cx="6696744" cy="2369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Comment ?</a:t>
            </a:r>
            <a:endParaRPr lang="fr-FR" sz="2800" b="1" u="sng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La logique d’ensemble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Des outils de planification : </a:t>
            </a:r>
            <a:r>
              <a:rPr lang="fr-FR" sz="1600" dirty="0" err="1">
                <a:latin typeface="+mj-lt"/>
              </a:rPr>
              <a:t>SCoT</a:t>
            </a:r>
            <a:r>
              <a:rPr lang="fr-FR" sz="1600" dirty="0">
                <a:latin typeface="+mj-lt"/>
              </a:rPr>
              <a:t>, PLU, </a:t>
            </a:r>
            <a:r>
              <a:rPr lang="fr-FR" sz="1600" dirty="0" err="1">
                <a:latin typeface="+mj-lt"/>
              </a:rPr>
              <a:t>PLUi</a:t>
            </a:r>
            <a:r>
              <a:rPr lang="fr-FR" sz="1600" dirty="0">
                <a:latin typeface="+mj-lt"/>
              </a:rPr>
              <a:t>, PLH...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Des actions spécifiques (OPAH, Action Cœur de Ville, AMI Centre-bourg....)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Des acteurs mobilisés (SMTC, </a:t>
            </a:r>
            <a:r>
              <a:rPr lang="fr-FR" sz="1600" dirty="0" err="1">
                <a:latin typeface="+mj-lt"/>
              </a:rPr>
              <a:t>Sodeb</a:t>
            </a:r>
            <a:r>
              <a:rPr lang="fr-FR" sz="1600" dirty="0">
                <a:latin typeface="+mj-lt"/>
              </a:rPr>
              <a:t>, Tandem, AUTB, bailleurs sociaux, promoteurs locaux...)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Des collectivités aux marges financières plus limitées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17340"/>
          <a:stretch/>
        </p:blipFill>
        <p:spPr>
          <a:xfrm>
            <a:off x="2041909" y="3933056"/>
            <a:ext cx="2746115" cy="9687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b="18909"/>
          <a:stretch/>
        </p:blipFill>
        <p:spPr>
          <a:xfrm>
            <a:off x="2033221" y="4967706"/>
            <a:ext cx="2754803" cy="126960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932040" y="378904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Les enjeux pour demain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Les outils qui organisent, </a:t>
            </a:r>
          </a:p>
          <a:p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qui planifient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Les solidarités supra-communales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endParaRPr lang="fr-FR" sz="2000" b="1" dirty="0">
              <a:solidFill>
                <a:schemeClr val="tx2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chemeClr val="tx2"/>
                </a:solidFill>
              </a:rPr>
              <a:t>Les actions « inter-compétences »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980728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7504" y="1774340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Où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7504" y="2567952"/>
            <a:ext cx="1008113" cy="430887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sz="600" b="1" i="1" u="sng" baseline="30000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fr-FR" b="1" i="1" dirty="0" smtClean="0">
                <a:solidFill>
                  <a:srgbClr val="D2E3EE"/>
                </a:solidFill>
                <a:latin typeface="+mj-lt"/>
              </a:rPr>
              <a:t>Quoi ?</a:t>
            </a:r>
            <a:endParaRPr lang="fr-FR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7848" y="4221088"/>
            <a:ext cx="1008113" cy="292388"/>
          </a:xfrm>
          <a:prstGeom prst="rect">
            <a:avLst/>
          </a:prstGeom>
          <a:solidFill>
            <a:srgbClr val="336699"/>
          </a:solidFill>
          <a:ln>
            <a:solidFill>
              <a:schemeClr val="tx2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Comment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3361564"/>
            <a:ext cx="1008113" cy="492443"/>
          </a:xfrm>
          <a:prstGeom prst="rect">
            <a:avLst/>
          </a:prstGeom>
          <a:solidFill>
            <a:srgbClr val="8CADD4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D2E3EE"/>
                </a:solidFill>
                <a:latin typeface="+mj-lt"/>
              </a:rPr>
              <a:t>À quelles conditions ?</a:t>
            </a:r>
            <a:endParaRPr lang="fr-FR" sz="1300" b="1" dirty="0">
              <a:solidFill>
                <a:srgbClr val="D2E3E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69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/>
          <p:cNvSpPr/>
          <p:nvPr/>
        </p:nvSpPr>
        <p:spPr>
          <a:xfrm>
            <a:off x="1597004" y="3176974"/>
            <a:ext cx="1606844" cy="504056"/>
          </a:xfrm>
          <a:prstGeom prst="rtTriangle">
            <a:avLst/>
          </a:prstGeom>
          <a:solidFill>
            <a:srgbClr val="D2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/>
          <p:cNvSpPr/>
          <p:nvPr/>
        </p:nvSpPr>
        <p:spPr>
          <a:xfrm flipH="1">
            <a:off x="6084168" y="3157516"/>
            <a:ext cx="1345484" cy="446276"/>
          </a:xfrm>
          <a:prstGeom prst="rtTriangle">
            <a:avLst/>
          </a:prstGeom>
          <a:solidFill>
            <a:srgbClr val="D2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242470" y="1868491"/>
            <a:ext cx="4695126" cy="3462405"/>
          </a:xfrm>
          <a:prstGeom prst="ellipse">
            <a:avLst/>
          </a:prstGeom>
          <a:solidFill>
            <a:srgbClr val="D2E3EE"/>
          </a:solidFill>
          <a:ln>
            <a:noFill/>
          </a:ln>
          <a:effectLst>
            <a:glow rad="444500">
              <a:schemeClr val="accent5">
                <a:lumMod val="20000"/>
                <a:lumOff val="80000"/>
                <a:alpha val="7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4278" y="1422215"/>
            <a:ext cx="3456384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tx2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 structure sociale 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9237" y="3157516"/>
            <a:ext cx="2201189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tx2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Le climat</a:t>
            </a:r>
          </a:p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5799" y="4797152"/>
            <a:ext cx="3456384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 gouvernance, les règles évoluent…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81168" y="4797152"/>
            <a:ext cx="3408570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L’environnement régional 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56909" y="3068960"/>
            <a:ext cx="2233803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La mobilité évolue…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92080" y="1422215"/>
            <a:ext cx="3408570" cy="892552"/>
          </a:xfrm>
          <a:prstGeom prst="rect">
            <a:avLst/>
          </a:prstGeom>
          <a:solidFill>
            <a:srgbClr val="336699"/>
          </a:solidFill>
          <a:ln w="22225">
            <a:noFill/>
            <a:prstDash val="sysDot"/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Le travail, l’économie évoluent…</a:t>
            </a:r>
            <a:endParaRPr lang="fr-FR" sz="2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1800" y="2610778"/>
            <a:ext cx="3647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 smtClean="0">
                <a:solidFill>
                  <a:srgbClr val="336699"/>
                </a:solidFill>
              </a:rPr>
              <a:t>Le Territoire </a:t>
            </a:r>
          </a:p>
          <a:p>
            <a:pPr algn="ctr"/>
            <a:r>
              <a:rPr lang="fr-FR" sz="3800" b="1" dirty="0" smtClean="0">
                <a:solidFill>
                  <a:srgbClr val="336699"/>
                </a:solidFill>
              </a:rPr>
              <a:t>entre adaptation </a:t>
            </a:r>
          </a:p>
          <a:p>
            <a:pPr algn="ctr"/>
            <a:r>
              <a:rPr lang="fr-FR" sz="3800" b="1" dirty="0" smtClean="0">
                <a:solidFill>
                  <a:srgbClr val="336699"/>
                </a:solidFill>
              </a:rPr>
              <a:t>et anticipation</a:t>
            </a:r>
            <a:endParaRPr lang="fr-FR" sz="3800" b="1" dirty="0">
              <a:solidFill>
                <a:srgbClr val="33669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99831" y="188640"/>
            <a:ext cx="786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rgbClr val="D2E3EE"/>
                </a:solidFill>
              </a:rPr>
              <a:t>ÉCHANGER SUR LES ENJEUX</a:t>
            </a:r>
            <a:endParaRPr lang="fr-FR" sz="3200" b="1" spc="300" dirty="0">
              <a:solidFill>
                <a:srgbClr val="D2E3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412776"/>
            <a:ext cx="659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/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U</a:t>
            </a:r>
            <a:r>
              <a:rPr lang="fr-FR" sz="2400" dirty="0" smtClean="0">
                <a:latin typeface="+mj-lt"/>
              </a:rPr>
              <a:t>n programme d’</a:t>
            </a:r>
            <a:r>
              <a:rPr lang="fr-FR" sz="2400" b="1" dirty="0" smtClean="0">
                <a:latin typeface="+mj-lt"/>
              </a:rPr>
              <a:t>ateliers-débats</a:t>
            </a:r>
            <a:r>
              <a:rPr lang="fr-FR" sz="2400" b="1" dirty="0" smtClean="0">
                <a:solidFill>
                  <a:srgbClr val="336699"/>
                </a:solidFill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avec les partenaires et des invités.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35702" y="620688"/>
            <a:ext cx="7286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>
                <a:solidFill>
                  <a:schemeClr val="bg1"/>
                </a:solidFill>
              </a:rPr>
              <a:t>ÉCHANGER SUR L</a:t>
            </a:r>
            <a:r>
              <a:rPr lang="fr-FR" sz="3200" b="1" spc="300" dirty="0" smtClean="0">
                <a:solidFill>
                  <a:schemeClr val="bg1"/>
                </a:solidFill>
              </a:rPr>
              <a:t>ES </a:t>
            </a:r>
            <a:r>
              <a:rPr lang="fr-FR" sz="3200" b="1" spc="300" dirty="0">
                <a:solidFill>
                  <a:schemeClr val="bg1"/>
                </a:solidFill>
              </a:rPr>
              <a:t>ENJEUX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81347"/>
            <a:ext cx="2965921" cy="4548081"/>
          </a:xfrm>
          <a:prstGeom prst="rect">
            <a:avLst/>
          </a:prstGeom>
        </p:spPr>
      </p:pic>
      <p:pic>
        <p:nvPicPr>
          <p:cNvPr id="1026" name="Picture 2" descr="\\192.168.70.212\TempNAS$\AUTB\Activite\Travaux internes\Ateliers-Débats thématiques\_sélection photos\ph_atelier-débat_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90488"/>
            <a:ext cx="3183465" cy="21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70.212\TempNAS$\AUTB\Activite\Travaux internes\Ateliers-Débats thématiques\_sélection photos\ph_atelier-débat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337139"/>
            <a:ext cx="3183465" cy="21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536177"/>
            <a:ext cx="6768752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+mj-lt"/>
                <a:sym typeface="Wingdings"/>
              </a:rPr>
              <a:t></a:t>
            </a:r>
            <a:r>
              <a:rPr lang="fr-FR" sz="2000" dirty="0">
                <a:latin typeface="+mj-lt"/>
              </a:rPr>
              <a:t> </a:t>
            </a:r>
            <a:r>
              <a:rPr lang="fr-FR" sz="2000" b="1" dirty="0" smtClean="0">
                <a:latin typeface="+mj-lt"/>
              </a:rPr>
              <a:t>L.132-6 du Code de l’urbanisme </a:t>
            </a:r>
          </a:p>
          <a:p>
            <a:pPr algn="just"/>
            <a:r>
              <a:rPr lang="fr-FR" sz="2000" dirty="0" smtClean="0">
                <a:latin typeface="+mj-lt"/>
              </a:rPr>
              <a:t>« les communes EPCI et collectivités territoriales […] peuvent créer avec l’État […] des organismes de réflexion, d’études et d’accompagnement des politiques publiques, appelés </a:t>
            </a:r>
            <a:r>
              <a:rPr lang="fr-FR" sz="2000" u="sng" dirty="0" smtClean="0">
                <a:latin typeface="+mj-lt"/>
              </a:rPr>
              <a:t>« agences d’urbanisme »</a:t>
            </a:r>
          </a:p>
          <a:p>
            <a:pPr algn="just"/>
            <a:endParaRPr lang="fr-FR" sz="2000" b="1" dirty="0" smtClean="0">
              <a:latin typeface="+mj-lt"/>
            </a:endParaRPr>
          </a:p>
          <a:p>
            <a:pPr algn="just"/>
            <a:endParaRPr lang="fr-FR" sz="2000" b="1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  <a:sym typeface="Wingdings"/>
              </a:rPr>
              <a:t></a:t>
            </a:r>
            <a:r>
              <a:rPr lang="fr-FR" sz="2000" dirty="0">
                <a:latin typeface="+mj-lt"/>
              </a:rPr>
              <a:t> </a:t>
            </a:r>
            <a:r>
              <a:rPr lang="fr-FR" sz="2000" b="1" dirty="0" smtClean="0">
                <a:latin typeface="+mj-lt"/>
              </a:rPr>
              <a:t>La FNAU</a:t>
            </a:r>
            <a:r>
              <a:rPr lang="fr-FR" sz="2000" dirty="0" smtClean="0">
                <a:latin typeface="+mj-lt"/>
              </a:rPr>
              <a:t> </a:t>
            </a:r>
          </a:p>
          <a:p>
            <a:pPr algn="just"/>
            <a:r>
              <a:rPr lang="fr-FR" sz="2000" dirty="0" smtClean="0">
                <a:latin typeface="+mj-lt"/>
              </a:rPr>
              <a:t>50 agences, 1500 professionnels</a:t>
            </a:r>
          </a:p>
          <a:p>
            <a:pPr algn="just"/>
            <a:endParaRPr lang="fr-FR" sz="2000" b="1" dirty="0" smtClean="0">
              <a:latin typeface="+mj-lt"/>
            </a:endParaRPr>
          </a:p>
          <a:p>
            <a:pPr algn="just"/>
            <a:endParaRPr lang="fr-FR" sz="1050" b="1" dirty="0">
              <a:latin typeface="+mj-lt"/>
            </a:endParaRPr>
          </a:p>
          <a:p>
            <a:pPr algn="just"/>
            <a:endParaRPr lang="fr-FR" b="1" dirty="0" smtClean="0">
              <a:latin typeface="+mj-lt"/>
            </a:endParaRPr>
          </a:p>
          <a:p>
            <a:pPr algn="just"/>
            <a:endParaRPr lang="fr-FR" sz="2000" b="1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  <a:sym typeface="Wingdings"/>
              </a:rPr>
              <a:t></a:t>
            </a:r>
            <a:r>
              <a:rPr lang="fr-FR" sz="2000" dirty="0">
                <a:latin typeface="+mj-lt"/>
              </a:rPr>
              <a:t> </a:t>
            </a:r>
            <a:r>
              <a:rPr lang="fr-FR" sz="2000" b="1" dirty="0" smtClean="0">
                <a:latin typeface="+mj-lt"/>
              </a:rPr>
              <a:t>Le Réseau « Saône-Rhin-Rhône »</a:t>
            </a:r>
          </a:p>
          <a:p>
            <a:pPr algn="just"/>
            <a:r>
              <a:rPr lang="fr-FR" sz="2000" dirty="0" smtClean="0">
                <a:latin typeface="+mj-lt"/>
              </a:rPr>
              <a:t>Mulhouse-Belfort-Montbéliard-</a:t>
            </a:r>
          </a:p>
          <a:p>
            <a:pPr algn="just"/>
            <a:r>
              <a:rPr lang="fr-FR" sz="2000" dirty="0" smtClean="0">
                <a:latin typeface="+mj-lt"/>
              </a:rPr>
              <a:t>Besançon-Sud Bourgogne</a:t>
            </a:r>
            <a:endParaRPr lang="fr-FR" sz="20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186481"/>
            <a:ext cx="2698913" cy="1508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96910"/>
            <a:ext cx="2698913" cy="11482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4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3" y="2212423"/>
            <a:ext cx="7319007" cy="24539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35703" y="3107230"/>
            <a:ext cx="731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pc="300" dirty="0" smtClean="0">
                <a:solidFill>
                  <a:schemeClr val="bg1"/>
                </a:solidFill>
              </a:rPr>
              <a:t>Merci  de  votre  attention</a:t>
            </a:r>
            <a:endParaRPr lang="fr-FR" sz="2400" b="1" spc="3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9"/>
          <a:stretch/>
        </p:blipFill>
        <p:spPr>
          <a:xfrm>
            <a:off x="0" y="2"/>
            <a:ext cx="9144000" cy="22124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6"/>
          <a:stretch/>
        </p:blipFill>
        <p:spPr>
          <a:xfrm>
            <a:off x="0" y="4666417"/>
            <a:ext cx="9144000" cy="21915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59" y="2931911"/>
            <a:ext cx="1152128" cy="8123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4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536177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1977 : Création de l’AUTB</a:t>
            </a:r>
            <a:endParaRPr lang="fr-FR" sz="2400" u="sng" dirty="0" smtClean="0">
              <a:latin typeface="+mj-lt"/>
            </a:endParaRPr>
          </a:p>
          <a:p>
            <a:pPr algn="just"/>
            <a:endParaRPr lang="fr-FR" sz="2400" b="1" dirty="0" smtClean="0">
              <a:latin typeface="+mj-lt"/>
            </a:endParaRPr>
          </a:p>
          <a:p>
            <a:pPr algn="just"/>
            <a:endParaRPr lang="fr-FR" sz="2400" b="1" dirty="0">
              <a:latin typeface="+mj-lt"/>
            </a:endParaRPr>
          </a:p>
          <a:p>
            <a:pPr algn="just"/>
            <a:r>
              <a:rPr lang="fr-FR" sz="2400" dirty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plus de 40 ans </a:t>
            </a:r>
          </a:p>
          <a:p>
            <a:pPr algn="just"/>
            <a:r>
              <a:rPr lang="fr-FR" sz="2400" b="1" dirty="0">
                <a:latin typeface="+mj-lt"/>
              </a:rPr>
              <a:t> </a:t>
            </a:r>
            <a:r>
              <a:rPr lang="fr-FR" sz="2400" b="1" dirty="0" smtClean="0">
                <a:latin typeface="+mj-lt"/>
              </a:rPr>
              <a:t>    d’existence </a:t>
            </a:r>
            <a:r>
              <a:rPr lang="fr-FR" sz="2400" dirty="0" smtClean="0">
                <a:latin typeface="+mj-lt"/>
              </a:rPr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5" t="3175" r="878" b="1293"/>
          <a:stretch/>
        </p:blipFill>
        <p:spPr>
          <a:xfrm>
            <a:off x="4905436" y="2348879"/>
            <a:ext cx="4131060" cy="403244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96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53617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Financement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54167"/>
              </p:ext>
            </p:extLst>
          </p:nvPr>
        </p:nvGraphicFramePr>
        <p:xfrm>
          <a:off x="2195736" y="1960517"/>
          <a:ext cx="3604153" cy="20497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08859"/>
                <a:gridCol w="499008"/>
                <a:gridCol w="29628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Ville + Agglo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565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K€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Collectivités + intercommunalités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259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K€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État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81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K€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Département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60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K€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Contrats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35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K€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Cotisations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27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K€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Report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51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K€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</a:rPr>
                        <a:t>Total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effectLst/>
                        </a:rPr>
                        <a:t>1078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K€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44359"/>
              </p:ext>
            </p:extLst>
          </p:nvPr>
        </p:nvGraphicFramePr>
        <p:xfrm>
          <a:off x="3058953" y="3789040"/>
          <a:ext cx="5796136" cy="345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2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53617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Swis721 Lt BT" panose="020B0403020202020204" pitchFamily="34" charset="0"/>
                <a:sym typeface="Wingdings"/>
              </a:rPr>
              <a:t></a:t>
            </a:r>
            <a:r>
              <a:rPr lang="fr-FR" sz="2000" dirty="0">
                <a:latin typeface="Swis721 Lt BT" panose="020B0403020202020204" pitchFamily="34" charset="0"/>
              </a:rPr>
              <a:t> </a:t>
            </a:r>
            <a:r>
              <a:rPr lang="fr-FR" sz="2400" b="1" dirty="0" smtClean="0">
                <a:latin typeface="+mj-lt"/>
              </a:rPr>
              <a:t>L’équipe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27428" y="3014807"/>
            <a:ext cx="1190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Bruno </a:t>
            </a:r>
            <a:r>
              <a:rPr lang="fr-FR" sz="1000" b="1" dirty="0" err="1" smtClean="0">
                <a:latin typeface="Swis721 Lt BT" panose="020B0403020202020204" pitchFamily="34" charset="0"/>
              </a:rPr>
              <a:t>Vidalie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90389" y="3014807"/>
            <a:ext cx="1185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Anne-Sophie Peureux Demangelle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39054" y="3008033"/>
            <a:ext cx="1028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Anne Quenot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12224" y="2991330"/>
            <a:ext cx="119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Dominique Brigand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33461" y="2991330"/>
            <a:ext cx="1059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Boris Loichot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pic>
        <p:nvPicPr>
          <p:cNvPr id="1026" name="Picture 2" descr="R:\CharteGraphique\CharteGraphique_AUTB\Modèles\Trombinoscope\portraits_nb\ph_trombi_BV_n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92" y="1936288"/>
            <a:ext cx="813134" cy="10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CharteGraphique\CharteGraphique_AUTB\Modèles\Trombinoscope\portraits_nb\ph_trombi_ASP_n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35" y="1977779"/>
            <a:ext cx="791070" cy="10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CharteGraphique\CharteGraphique_AUTB\Modèles\Trombinoscope\portraits_nb\ph_trombi_DB_n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987115"/>
            <a:ext cx="782842" cy="10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:\CharteGraphique\CharteGraphique_AUTB\Modèles\Trombinoscope\portraits_nb\ph_trombi_AQ_n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65" y="1987115"/>
            <a:ext cx="783893" cy="10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:\CharteGraphique\CharteGraphique_AUTB\Modèles\Trombinoscope\portraits_nb\ph_trombi_BL_n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30" y="1977779"/>
            <a:ext cx="791071" cy="10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:\CharteGraphique\CharteGraphique_AUTB\Modèles\Trombinoscope\portraits_nb\ph_trombi_VH20_n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73" y="1936287"/>
            <a:ext cx="822966" cy="10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7103295" y="3014807"/>
            <a:ext cx="1213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Virginie Herzog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pic>
        <p:nvPicPr>
          <p:cNvPr id="1032" name="Picture 8" descr="R:\CharteGraphique\CharteGraphique_AUTB\Modèles\Trombinoscope\portraits_nb\ph_trombi_JJ_n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5148"/>
            <a:ext cx="814582" cy="10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237104" y="4778283"/>
            <a:ext cx="1244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Julien Journeault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pic>
        <p:nvPicPr>
          <p:cNvPr id="1034" name="Picture 10" descr="R:\CharteGraphique\CharteGraphique_AUTB\Modèles\Trombinoscope\portraits_nb\ph_trombi_HK_n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98" y="3723659"/>
            <a:ext cx="813135" cy="10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425944" y="4769776"/>
            <a:ext cx="93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Hélène</a:t>
            </a:r>
          </a:p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Kauffmann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90730" y="4774788"/>
            <a:ext cx="110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Robin </a:t>
            </a:r>
          </a:p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Serrecourt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88840" y="6294158"/>
            <a:ext cx="11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Béatrice Broslawski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133815" y="4783825"/>
            <a:ext cx="123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Caroline Petit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28117" y="4769776"/>
            <a:ext cx="102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Pédro Hermenegildo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34324" y="4781415"/>
            <a:ext cx="95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Flavien André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89748" y="6321756"/>
            <a:ext cx="121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Véronique Bontemps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470036" y="6305979"/>
            <a:ext cx="144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Caroline</a:t>
            </a:r>
          </a:p>
          <a:p>
            <a:pPr algn="ctr"/>
            <a:r>
              <a:rPr lang="fr-FR" sz="1000" b="1" dirty="0" smtClean="0">
                <a:latin typeface="Swis721 Lt BT" panose="020B0403020202020204" pitchFamily="34" charset="0"/>
              </a:rPr>
              <a:t>Demeusy</a:t>
            </a:r>
            <a:endParaRPr lang="fr-FR" sz="1000" b="1" dirty="0">
              <a:latin typeface="Swis721 Lt BT" panose="020B0403020202020204" pitchFamily="34" charset="0"/>
            </a:endParaRPr>
          </a:p>
        </p:txBody>
      </p:sp>
      <p:pic>
        <p:nvPicPr>
          <p:cNvPr id="34" name="Picture 2" descr="R:\CharteGraphique\CharteGraphique_AUTB\Modèles\Trombinoscope\portraits_nb\ph_trombi_RS_n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77" y="3715148"/>
            <a:ext cx="802945" cy="10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R:\CharteGraphique\CharteGraphique_AUTB\Modèles\Trombinoscope\portraits_nb\ph_trombi_BB_n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84" y="5285357"/>
            <a:ext cx="79415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:\CharteGraphique\CharteGraphique_AUTB\Modèles\Trombinoscope\portraits_nb\ph_trombi_PH_n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85" y="3720492"/>
            <a:ext cx="810474" cy="10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R:\CharteGraphique\CharteGraphique_AUTB\Modèles\Trombinoscope\portraits_nb\ph_trombi_CP_n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71" y="3727606"/>
            <a:ext cx="807386" cy="10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R:\CharteGraphique\CharteGraphique_AUTB\Modèles\Trombinoscope\portraits_nb\ph_trombi_FA_n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44" y="3732696"/>
            <a:ext cx="808040" cy="10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R:\CharteGraphique\CharteGraphique_AUTB\Modèles\Trombinoscope\portraits_nb\ph_trombi_VB_n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87" y="5261089"/>
            <a:ext cx="803244" cy="10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:\CharteGraphique\CharteGraphique_AUTB\Modèles\Trombinoscope\portraits_nb\ph_trombi_CG_n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64" y="5261088"/>
            <a:ext cx="810907" cy="1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35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53617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Rapport d’activité et programme de travail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9049" r="2170" b="7152"/>
          <a:stretch/>
        </p:blipFill>
        <p:spPr>
          <a:xfrm>
            <a:off x="5008800" y="1988840"/>
            <a:ext cx="3811672" cy="468052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2214440" y="2786152"/>
            <a:ext cx="271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 smtClean="0">
                <a:latin typeface="+mj-lt"/>
              </a:rPr>
              <a:t>Construit avec les partenaires</a:t>
            </a:r>
          </a:p>
          <a:p>
            <a:pPr marL="342900" indent="-342900">
              <a:buFontTx/>
              <a:buChar char="-"/>
            </a:pPr>
            <a:endParaRPr lang="fr-FR" sz="24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fr-FR" sz="24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latin typeface="+mj-lt"/>
              </a:rPr>
              <a:t>Validé par les instances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3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53617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Les 9 domaines d’activités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14440" y="2294870"/>
            <a:ext cx="64620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Enjeux territoriaux, régionaux et locaux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Planification et urbanisme réglementaire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Socio-démographie et habitat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Équipements et services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Espace économique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Mobilité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Environnement et transition écologique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Conception urbaine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>
                <a:latin typeface="+mj-lt"/>
              </a:rPr>
              <a:t>Animation, diffusion, ressources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7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209278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Trois accents pour 2020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14440" y="3093928"/>
            <a:ext cx="6462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b="1" dirty="0" smtClean="0">
                <a:latin typeface="+mj-lt"/>
              </a:rPr>
              <a:t>Contribuer aux feuilles de route des EPCI et du NFC</a:t>
            </a:r>
          </a:p>
          <a:p>
            <a:pPr marL="342900" indent="-342900">
              <a:buFontTx/>
              <a:buChar char="-"/>
            </a:pPr>
            <a:endParaRPr lang="fr-FR" sz="20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latin typeface="+mj-lt"/>
              </a:rPr>
              <a:t>Penser l’espace économique</a:t>
            </a:r>
          </a:p>
          <a:p>
            <a:pPr marL="342900" indent="-342900">
              <a:buFontTx/>
              <a:buChar char="-"/>
            </a:pPr>
            <a:endParaRPr lang="fr-FR" sz="20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latin typeface="+mj-lt"/>
              </a:rPr>
              <a:t>Discerner les ressources foncières de demain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1175448" cy="6857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C:\Users\cgillet\Desktop\bandeau couleur g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5" y="620688"/>
            <a:ext cx="75422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gillet\Desktop\bandeau couleur g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17942" y="3104358"/>
            <a:ext cx="6858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-1912694" y="324433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</a:rPr>
              <a:t>Assemblée Générale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1511058" y="188640"/>
            <a:ext cx="5248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511058" y="5157192"/>
            <a:ext cx="2624" cy="1512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86337" y="167119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sym typeface="Wingdings"/>
              </a:rPr>
              <a:t>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 smtClean="0">
                <a:latin typeface="+mj-lt"/>
              </a:rPr>
              <a:t>Un site internet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35702" y="620688"/>
            <a:ext cx="733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 smtClean="0">
                <a:solidFill>
                  <a:schemeClr val="bg1"/>
                </a:solidFill>
                <a:latin typeface="+mj-lt"/>
              </a:rPr>
              <a:t>Présentation de l’AUTB</a:t>
            </a:r>
            <a:endParaRPr lang="fr-FR" sz="3200" b="1" spc="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23" y="1484784"/>
            <a:ext cx="428157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744</Words>
  <Application>Microsoft Office PowerPoint</Application>
  <PresentationFormat>Affichage à l'écran (4:3)</PresentationFormat>
  <Paragraphs>265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Gillet</dc:creator>
  <cp:lastModifiedBy>Caroline Gillet</cp:lastModifiedBy>
  <cp:revision>201</cp:revision>
  <cp:lastPrinted>2020-10-01T08:54:56Z</cp:lastPrinted>
  <dcterms:created xsi:type="dcterms:W3CDTF">2017-03-03T14:29:56Z</dcterms:created>
  <dcterms:modified xsi:type="dcterms:W3CDTF">2020-10-23T13:01:05Z</dcterms:modified>
</cp:coreProperties>
</file>